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07" r:id="rId2"/>
    <p:sldId id="308" r:id="rId3"/>
    <p:sldId id="309" r:id="rId4"/>
    <p:sldId id="305" r:id="rId5"/>
    <p:sldId id="299" r:id="rId6"/>
    <p:sldId id="300" r:id="rId7"/>
    <p:sldId id="319" r:id="rId8"/>
    <p:sldId id="334" r:id="rId9"/>
    <p:sldId id="322" r:id="rId10"/>
    <p:sldId id="323" r:id="rId11"/>
    <p:sldId id="324" r:id="rId12"/>
    <p:sldId id="320" r:id="rId13"/>
    <p:sldId id="32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111"/>
    <a:srgbClr val="12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024"/>
    <p:restoredTop sz="95253" autoAdjust="0"/>
  </p:normalViewPr>
  <p:slideViewPr>
    <p:cSldViewPr snapToGrid="0" snapToObjects="1">
      <p:cViewPr varScale="1">
        <p:scale>
          <a:sx n="157" d="100"/>
          <a:sy n="157" d="100"/>
        </p:scale>
        <p:origin x="43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D6067-7246-8748-9D43-6F45502B3703}" type="datetimeFigureOut">
              <a:rPr lang="en-US" smtClean="0"/>
              <a:t>9/6/17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17A46-2222-7545-BE4F-7E110A51A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6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325FC-363F-3441-8079-1C310ED706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37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325FC-363F-3441-8079-1C310ED70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86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7863" y="336550"/>
            <a:ext cx="5502275" cy="4127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E4A71-FAED-FA43-A8BE-EBEB61FD29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9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8229600" cy="365125"/>
          </a:xfrm>
          <a:prstGeom prst="rect">
            <a:avLst/>
          </a:prstGeom>
        </p:spPr>
        <p:txBody>
          <a:bodyPr vert="horz" lIns="91440" tIns="182880" rIns="91440" bIns="45720" rtlCol="0" anchor="ctr"/>
          <a:lstStyle>
            <a:lvl1pPr algn="ctr">
              <a:defRPr sz="1000">
                <a:solidFill>
                  <a:srgbClr val="BFBFBF"/>
                </a:solidFill>
              </a:defRPr>
            </a:lvl1pPr>
          </a:lstStyle>
          <a:p>
            <a:r>
              <a:rPr lang="en-US" dirty="0" smtClean="0"/>
              <a:t>Abel Sanchez, abel@mit.edu, John R Williams, jrw@mit.edu, Massachusetts Institute of Technology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68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F1D706-7CA3-4940-AE8B-DD806372959C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2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F1D706-7CA3-4940-AE8B-DD806372959C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27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8229600" cy="365125"/>
          </a:xfrm>
          <a:prstGeom prst="rect">
            <a:avLst/>
          </a:prstGeom>
        </p:spPr>
        <p:txBody>
          <a:bodyPr vert="horz" lIns="91440" tIns="182880" rIns="91440" bIns="45720" rtlCol="0" anchor="ctr"/>
          <a:lstStyle>
            <a:lvl1pPr algn="ctr">
              <a:defRPr sz="1000">
                <a:solidFill>
                  <a:srgbClr val="BFBFBF"/>
                </a:solidFill>
              </a:defRPr>
            </a:lvl1pPr>
          </a:lstStyle>
          <a:p>
            <a:r>
              <a:rPr lang="en-US" dirty="0" smtClean="0"/>
              <a:t>Abel Sanchez, abel@mit.edu, John R Williams, jrw@mit.edu, Massachusetts Institute of Technology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254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8229600" cy="365125"/>
          </a:xfrm>
          <a:prstGeom prst="rect">
            <a:avLst/>
          </a:prstGeom>
        </p:spPr>
        <p:txBody>
          <a:bodyPr vert="horz" lIns="91440" tIns="182880" rIns="91440" bIns="45720" rtlCol="0" anchor="ctr"/>
          <a:lstStyle>
            <a:lvl1pPr algn="ctr">
              <a:defRPr sz="1000">
                <a:solidFill>
                  <a:srgbClr val="BFBFBF"/>
                </a:solidFill>
              </a:defRPr>
            </a:lvl1pPr>
          </a:lstStyle>
          <a:p>
            <a:r>
              <a:rPr lang="en-US" dirty="0" smtClean="0"/>
              <a:t>Abel Sanchez, abel@mit.edu, John R Williams, jrw@mit.edu, Massachusetts Institute of Technology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531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8229600" cy="365125"/>
          </a:xfrm>
          <a:prstGeom prst="rect">
            <a:avLst/>
          </a:prstGeom>
        </p:spPr>
        <p:txBody>
          <a:bodyPr vert="horz" lIns="91440" tIns="182880" rIns="91440" bIns="45720" rtlCol="0" anchor="ctr"/>
          <a:lstStyle>
            <a:lvl1pPr algn="ctr">
              <a:defRPr sz="1000">
                <a:solidFill>
                  <a:srgbClr val="BFBFBF"/>
                </a:solidFill>
              </a:defRPr>
            </a:lvl1pPr>
          </a:lstStyle>
          <a:p>
            <a:r>
              <a:rPr lang="en-US" dirty="0" smtClean="0"/>
              <a:t>Abel Sanchez, abel@mit.edu, John R Williams, jrw@mit.edu, Massachusetts Institute of Technology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35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56352"/>
            <a:ext cx="8229600" cy="365125"/>
          </a:xfrm>
          <a:prstGeom prst="rect">
            <a:avLst/>
          </a:prstGeom>
        </p:spPr>
        <p:txBody>
          <a:bodyPr vert="horz" lIns="91440" tIns="182880" rIns="91440" bIns="45720" rtlCol="0" anchor="ctr"/>
          <a:lstStyle>
            <a:lvl1pPr algn="ctr">
              <a:defRPr sz="1000">
                <a:solidFill>
                  <a:srgbClr val="BFBFBF"/>
                </a:solidFill>
              </a:defRPr>
            </a:lvl1pPr>
          </a:lstStyle>
          <a:p>
            <a:r>
              <a:rPr lang="en-US" dirty="0" smtClean="0"/>
              <a:t>Abel Sanchez, abel@mit.edu, John R Williams, jrw@mit.edu, Massachusetts Institute of Technology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00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8229600" cy="365125"/>
          </a:xfrm>
          <a:prstGeom prst="rect">
            <a:avLst/>
          </a:prstGeom>
        </p:spPr>
        <p:txBody>
          <a:bodyPr vert="horz" lIns="91440" tIns="182880" rIns="91440" bIns="45720" rtlCol="0" anchor="ctr"/>
          <a:lstStyle>
            <a:lvl1pPr algn="ctr">
              <a:defRPr sz="1000">
                <a:solidFill>
                  <a:srgbClr val="BFBFBF"/>
                </a:solidFill>
              </a:defRPr>
            </a:lvl1pPr>
          </a:lstStyle>
          <a:p>
            <a:r>
              <a:rPr lang="en-US" dirty="0" smtClean="0"/>
              <a:t>Abel Sanchez, abel@mit.edu, John R Williams, jrw@mit.edu, Massachusetts Institute of Technology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922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8229600" cy="365125"/>
          </a:xfrm>
          <a:prstGeom prst="rect">
            <a:avLst/>
          </a:prstGeom>
        </p:spPr>
        <p:txBody>
          <a:bodyPr vert="horz" lIns="91440" tIns="182880" rIns="91440" bIns="45720" rtlCol="0" anchor="ctr"/>
          <a:lstStyle>
            <a:lvl1pPr algn="ctr">
              <a:defRPr sz="1000">
                <a:solidFill>
                  <a:srgbClr val="BFBFBF"/>
                </a:solidFill>
              </a:defRPr>
            </a:lvl1pPr>
          </a:lstStyle>
          <a:p>
            <a:r>
              <a:rPr lang="en-US" dirty="0" smtClean="0"/>
              <a:t>Abel Sanchez, abel@mit.edu, John R Williams, jrw@mit.edu, Massachusetts Institute of Technology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50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4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F1D706-7CA3-4940-AE8B-DD806372959C}" type="datetimeFigureOut">
              <a:rPr lang="en-US" smtClean="0"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37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6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F1D706-7CA3-4940-AE8B-DD806372959C}" type="datetimeFigureOut">
              <a:rPr lang="en-US" smtClean="0"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5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8229600" cy="365125"/>
          </a:xfrm>
          <a:prstGeom prst="rect">
            <a:avLst/>
          </a:prstGeom>
        </p:spPr>
        <p:txBody>
          <a:bodyPr vert="horz" lIns="91440" tIns="182880" rIns="91440" bIns="45720" rtlCol="0" anchor="ctr"/>
          <a:lstStyle>
            <a:lvl1pPr algn="ctr">
              <a:defRPr sz="1000">
                <a:solidFill>
                  <a:srgbClr val="BFBFBF"/>
                </a:solidFill>
              </a:defRPr>
            </a:lvl1pPr>
          </a:lstStyle>
          <a:p>
            <a:r>
              <a:rPr lang="en-US" dirty="0" smtClean="0"/>
              <a:t>Abel Sanchez, abel@mit.edu, John R Williams, jrw@mit.edu, Massachusetts Institute of Technology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11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arth02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4503"/>
            <a:ext cx="9144000" cy="5143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80828" y="4652987"/>
            <a:ext cx="618234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pc="600" dirty="0" smtClean="0">
                <a:solidFill>
                  <a:schemeClr val="bg1"/>
                </a:solidFill>
              </a:rPr>
              <a:t>Engineering </a:t>
            </a:r>
            <a:r>
              <a:rPr lang="en-US" sz="3200" spc="600" dirty="0">
                <a:solidFill>
                  <a:schemeClr val="bg1"/>
                </a:solidFill>
              </a:rPr>
              <a:t>Computation</a:t>
            </a:r>
          </a:p>
          <a:p>
            <a:pPr algn="ctr"/>
            <a:r>
              <a:rPr lang="en-US" sz="3200" spc="600" dirty="0">
                <a:solidFill>
                  <a:schemeClr val="bg1"/>
                </a:solidFill>
              </a:rPr>
              <a:t>&amp; Data </a:t>
            </a:r>
            <a:r>
              <a:rPr lang="en-US" sz="3200" spc="600" dirty="0" smtClean="0">
                <a:solidFill>
                  <a:schemeClr val="bg1"/>
                </a:solidFill>
              </a:rPr>
              <a:t>Science</a:t>
            </a:r>
          </a:p>
          <a:p>
            <a:pPr algn="ctr"/>
            <a:endParaRPr lang="en-US" sz="3200" spc="600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Abel Sanchez, abel@mit.edu, John R Williams, jrw@mit.edu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Massachusetts Institute of Technology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5120" y="883478"/>
            <a:ext cx="66137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800" b="1" dirty="0" smtClean="0">
                <a:solidFill>
                  <a:schemeClr val="bg1"/>
                </a:solidFill>
              </a:rPr>
              <a:t>7 BILLION </a:t>
            </a:r>
            <a:r>
              <a:rPr lang="en-US" sz="6800" b="1" dirty="0" smtClean="0">
                <a:solidFill>
                  <a:srgbClr val="438FFB"/>
                </a:solidFill>
              </a:rPr>
              <a:t>PEOPLE</a:t>
            </a:r>
          </a:p>
          <a:p>
            <a:pPr algn="ctr"/>
            <a:r>
              <a:rPr lang="en-US" sz="6800" b="1" dirty="0">
                <a:solidFill>
                  <a:schemeClr val="bg1"/>
                </a:solidFill>
              </a:rPr>
              <a:t>2</a:t>
            </a:r>
            <a:r>
              <a:rPr lang="en-US" sz="6800" b="1" dirty="0" smtClean="0">
                <a:solidFill>
                  <a:schemeClr val="bg1"/>
                </a:solidFill>
              </a:rPr>
              <a:t>00 </a:t>
            </a:r>
            <a:r>
              <a:rPr lang="en-US" sz="6800" b="1" dirty="0" smtClean="0">
                <a:solidFill>
                  <a:srgbClr val="438FFB"/>
                </a:solidFill>
              </a:rPr>
              <a:t>COUNTRIES</a:t>
            </a:r>
          </a:p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ALL PRODUCING </a:t>
            </a:r>
            <a:r>
              <a:rPr lang="en-US" sz="4000" b="1" dirty="0" smtClean="0">
                <a:solidFill>
                  <a:srgbClr val="438FFB"/>
                </a:solidFill>
              </a:rPr>
              <a:t>DATA</a:t>
            </a:r>
            <a:endParaRPr lang="en-US" sz="4000" b="1" dirty="0">
              <a:solidFill>
                <a:srgbClr val="438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58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1" t="59" r="2832" b="-371"/>
          <a:stretch/>
        </p:blipFill>
        <p:spPr>
          <a:xfrm>
            <a:off x="-1" y="15498"/>
            <a:ext cx="9144001" cy="68425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8613" y="4417017"/>
            <a:ext cx="8486775" cy="1968284"/>
          </a:xfrm>
          <a:solidFill>
            <a:schemeClr val="tx1">
              <a:alpha val="70000"/>
            </a:schemeClr>
          </a:solidFill>
        </p:spPr>
        <p:txBody>
          <a:bodyPr vert="horz" lIns="137160" tIns="137160" rIns="137160" bIns="137160" rtlCol="0" anchor="t">
            <a:normAutofit fontScale="90000"/>
          </a:bodyPr>
          <a:lstStyle/>
          <a:p>
            <a:r>
              <a:rPr lang="en-US" sz="3975" b="0" cap="none" dirty="0" smtClean="0">
                <a:solidFill>
                  <a:schemeClr val="bg1"/>
                </a:solidFill>
                <a:ea typeface="Arial Black" charset="0"/>
                <a:cs typeface="Arial Black" charset="0"/>
              </a:rPr>
              <a:t>The ability to formulate a problem in a way that a computer can solve it is fundamental to the modern practice of engineering.</a:t>
            </a:r>
            <a:endParaRPr lang="en-US" b="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134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" t="723" r="6351" b="107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253604" y="4185753"/>
            <a:ext cx="8636794" cy="2357437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lIns="137160" tIns="137160" rIns="137160" bIns="13716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  <a:ea typeface="Arial Black" charset="0"/>
                <a:cs typeface="Arial Black" charset="0"/>
              </a:rPr>
              <a:t>Posing your idea in terms of computation is much more than being able to program a computer. It requires thinking in terms of systems.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308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dDat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4" r="32600"/>
          <a:stretch/>
        </p:blipFill>
        <p:spPr>
          <a:xfrm>
            <a:off x="2280437" y="5139"/>
            <a:ext cx="3054157" cy="6858000"/>
          </a:xfrm>
          <a:prstGeom prst="rect">
            <a:avLst/>
          </a:prstGeom>
        </p:spPr>
      </p:pic>
      <p:pic>
        <p:nvPicPr>
          <p:cNvPr id="13" name="Picture 12" descr="Atili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9" r="41020"/>
          <a:stretch/>
        </p:blipFill>
        <p:spPr>
          <a:xfrm>
            <a:off x="4526090" y="-3"/>
            <a:ext cx="3055696" cy="6858003"/>
          </a:xfrm>
          <a:prstGeom prst="rect">
            <a:avLst/>
          </a:prstGeom>
        </p:spPr>
      </p:pic>
      <p:pic>
        <p:nvPicPr>
          <p:cNvPr id="12" name="Picture 11" descr="code_03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4" r="68853"/>
          <a:stretch/>
        </p:blipFill>
        <p:spPr>
          <a:xfrm>
            <a:off x="6805607" y="12877"/>
            <a:ext cx="2338394" cy="6860603"/>
          </a:xfrm>
          <a:prstGeom prst="rect">
            <a:avLst/>
          </a:prstGeom>
        </p:spPr>
      </p:pic>
      <p:pic>
        <p:nvPicPr>
          <p:cNvPr id="23" name="Picture 22" descr="worl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9"/>
            <a:ext cx="2287532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8144" y="2"/>
            <a:ext cx="2238686" cy="6858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r"/>
            <a:r>
              <a:rPr lang="en-US" sz="4400" b="1" dirty="0" smtClean="0"/>
              <a:t>Blockchain</a:t>
            </a:r>
            <a:endParaRPr lang="en-US" sz="4400" b="1" dirty="0"/>
          </a:p>
        </p:txBody>
      </p:sp>
      <p:sp>
        <p:nvSpPr>
          <p:cNvPr id="10" name="Rectangle 9"/>
          <p:cNvSpPr/>
          <p:nvPr/>
        </p:nvSpPr>
        <p:spPr>
          <a:xfrm>
            <a:off x="2230542" y="-1"/>
            <a:ext cx="2287532" cy="6858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r"/>
            <a:r>
              <a:rPr lang="en-US" sz="4400" b="1" dirty="0" smtClean="0">
                <a:solidFill>
                  <a:srgbClr val="FFFFFF"/>
                </a:solidFill>
              </a:rPr>
              <a:t>Data</a:t>
            </a:r>
          </a:p>
          <a:p>
            <a:pPr algn="r"/>
            <a:r>
              <a:rPr lang="en-US" sz="4400" b="1" dirty="0" smtClean="0">
                <a:solidFill>
                  <a:srgbClr val="FFFFFF"/>
                </a:solidFill>
              </a:rPr>
              <a:t> Science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18074" y="-2070"/>
            <a:ext cx="2287532" cy="6858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r"/>
            <a:r>
              <a:rPr lang="en-US" sz="4400" b="1" dirty="0" smtClean="0">
                <a:solidFill>
                  <a:srgbClr val="FFFFFF"/>
                </a:solidFill>
              </a:rPr>
              <a:t>IOT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05605" y="-2600"/>
            <a:ext cx="2338395" cy="6858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r"/>
            <a:r>
              <a:rPr lang="en-US" sz="4400" b="1" dirty="0" smtClean="0">
                <a:solidFill>
                  <a:srgbClr val="FFFFFF"/>
                </a:solidFill>
              </a:rPr>
              <a:t>Machine</a:t>
            </a:r>
          </a:p>
          <a:p>
            <a:pPr algn="r"/>
            <a:r>
              <a:rPr lang="en-US" sz="4400" b="1" dirty="0" smtClean="0">
                <a:solidFill>
                  <a:srgbClr val="FFFFFF"/>
                </a:solidFill>
              </a:rPr>
              <a:t> Learning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12815" y="2627460"/>
            <a:ext cx="9169630" cy="160308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 smtClean="0"/>
              <a:t>NEW PILLARS</a:t>
            </a:r>
          </a:p>
        </p:txBody>
      </p:sp>
    </p:spTree>
    <p:extLst>
      <p:ext uri="{BB962C8B-B14F-4D97-AF65-F5344CB8AC3E}">
        <p14:creationId xmlns:p14="http://schemas.microsoft.com/office/powerpoint/2010/main" val="181427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93"/>
          <a:stretch/>
        </p:blipFill>
        <p:spPr>
          <a:xfrm>
            <a:off x="3547241" y="0"/>
            <a:ext cx="5596759" cy="6858000"/>
          </a:xfrm>
          <a:prstGeom prst="rect">
            <a:avLst/>
          </a:prstGeom>
        </p:spPr>
      </p:pic>
      <p:pic>
        <p:nvPicPr>
          <p:cNvPr id="3" name="Picture 2" descr="m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3063394" cy="6858000"/>
          </a:xfrm>
          <a:prstGeom prst="rect">
            <a:avLst/>
          </a:prstGeom>
        </p:spPr>
      </p:pic>
      <p:pic>
        <p:nvPicPr>
          <p:cNvPr id="2" name="Picture 1" descr="voice_0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3063394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55698" y="-1"/>
            <a:ext cx="3055696" cy="6858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r"/>
            <a:r>
              <a:rPr lang="en-US" sz="4400" b="1" dirty="0" smtClean="0">
                <a:solidFill>
                  <a:srgbClr val="FFFFFF"/>
                </a:solidFill>
              </a:rPr>
              <a:t>X Reality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539" y="-1"/>
            <a:ext cx="3055696" cy="6858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r"/>
            <a:r>
              <a:rPr lang="en-US" sz="4400" b="1" dirty="0" smtClean="0">
                <a:solidFill>
                  <a:srgbClr val="FFFFFF"/>
                </a:solidFill>
              </a:rPr>
              <a:t>Voice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11394" y="0"/>
            <a:ext cx="3055696" cy="6858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r"/>
            <a:r>
              <a:rPr lang="en-US" sz="4400" b="1" dirty="0" smtClean="0">
                <a:solidFill>
                  <a:srgbClr val="FFFFFF"/>
                </a:solidFill>
              </a:rPr>
              <a:t>Security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2815" y="2627460"/>
            <a:ext cx="9169630" cy="160308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 smtClean="0"/>
              <a:t>NEW PILLARS</a:t>
            </a:r>
          </a:p>
        </p:txBody>
      </p:sp>
    </p:spTree>
    <p:extLst>
      <p:ext uri="{BB962C8B-B14F-4D97-AF65-F5344CB8AC3E}">
        <p14:creationId xmlns:p14="http://schemas.microsoft.com/office/powerpoint/2010/main" val="37731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_1920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25630" y="0"/>
            <a:ext cx="9169630" cy="16030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Rise of Systems &amp; Data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75772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ssembly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525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5630" y="0"/>
            <a:ext cx="9169630" cy="16030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More Systems &amp; More Data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5003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y-clouds-field-blue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70700"/>
          </a:xfrm>
          <a:prstGeom prst="rect">
            <a:avLst/>
          </a:prstGeom>
        </p:spPr>
      </p:pic>
      <p:pic>
        <p:nvPicPr>
          <p:cNvPr id="2" name="Picture 1" descr="si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"/>
            <a:ext cx="9144000" cy="5327649"/>
          </a:xfrm>
          <a:prstGeom prst="rect">
            <a:avLst/>
          </a:prstGeom>
        </p:spPr>
      </p:pic>
      <p:pic>
        <p:nvPicPr>
          <p:cNvPr id="4" name="Picture 3" descr="wifi-signal-full-1.png"/>
          <p:cNvPicPr>
            <a:picLocks noChangeAspect="1"/>
          </p:cNvPicPr>
          <p:nvPr/>
        </p:nvPicPr>
        <p:blipFill>
          <a:blip r:embed="rId5" cstate="email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326994" y="3838681"/>
            <a:ext cx="2926080" cy="2926080"/>
          </a:xfrm>
          <a:prstGeom prst="rect">
            <a:avLst/>
          </a:prstGeom>
        </p:spPr>
      </p:pic>
      <p:pic>
        <p:nvPicPr>
          <p:cNvPr id="5" name="Picture 4" descr="inspire1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2609" y="3163293"/>
            <a:ext cx="1483233" cy="6325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762116"/>
            <a:ext cx="5513452" cy="1603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/>
              <a:t>Everywhere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08517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bstraction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491594"/>
            <a:ext cx="9144000" cy="1874831"/>
          </a:xfrm>
          <a:prstGeom prst="rect">
            <a:avLst/>
          </a:prstGeom>
          <a:solidFill>
            <a:schemeClr val="dk1">
              <a:alpha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Abstractions for Building </a:t>
            </a:r>
          </a:p>
          <a:p>
            <a:pPr algn="ctr"/>
            <a:r>
              <a:rPr lang="en-US" sz="4400" dirty="0" smtClean="0"/>
              <a:t>Software Systems Have Risen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7774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mb2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673034"/>
            <a:ext cx="9144000" cy="1874831"/>
          </a:xfrm>
          <a:prstGeom prst="rect">
            <a:avLst/>
          </a:prstGeom>
          <a:solidFill>
            <a:schemeClr val="dk1">
              <a:alpha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i="1" dirty="0" smtClean="0"/>
              <a:t>New normal:</a:t>
            </a:r>
            <a:r>
              <a:rPr lang="en-US" sz="4400" dirty="0" smtClean="0"/>
              <a:t> A Single Person can </a:t>
            </a:r>
          </a:p>
          <a:p>
            <a:pPr algn="ctr"/>
            <a:r>
              <a:rPr lang="en-US" sz="4400" dirty="0" smtClean="0"/>
              <a:t>Build a Complex Software System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7556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untain_climb_0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" r="10015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673034"/>
            <a:ext cx="9144000" cy="1874831"/>
          </a:xfrm>
          <a:prstGeom prst="rect">
            <a:avLst/>
          </a:prstGeom>
          <a:solidFill>
            <a:schemeClr val="dk1">
              <a:alpha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i="1" dirty="0" smtClean="0"/>
              <a:t>New normal:</a:t>
            </a:r>
            <a:r>
              <a:rPr lang="en-US" sz="4400" dirty="0" smtClean="0"/>
              <a:t> A Small Team can </a:t>
            </a:r>
          </a:p>
          <a:p>
            <a:pPr algn="ctr"/>
            <a:r>
              <a:rPr lang="en-US" sz="4400" dirty="0" smtClean="0"/>
              <a:t>Challenge an Industry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94219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4550" y="2151728"/>
            <a:ext cx="7454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mtClean="0">
                <a:solidFill>
                  <a:schemeClr val="bg1"/>
                </a:solidFill>
              </a:rPr>
              <a:t>A New Challenge </a:t>
            </a:r>
            <a:endParaRPr lang="en-US" sz="8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8000" b="1" dirty="0" smtClean="0">
                <a:solidFill>
                  <a:schemeClr val="bg1"/>
                </a:solidFill>
              </a:rPr>
              <a:t>for All</a:t>
            </a:r>
            <a:endParaRPr 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157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431" r="9492" b="43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7938" y="4169042"/>
            <a:ext cx="8028123" cy="2107772"/>
          </a:xfrm>
          <a:solidFill>
            <a:schemeClr val="tx1">
              <a:alpha val="60000"/>
            </a:schemeClr>
          </a:solidFill>
        </p:spPr>
        <p:txBody>
          <a:bodyPr vert="horz" lIns="137160" tIns="137160" rIns="137160" bIns="137160" rtlCol="0" anchor="t">
            <a:noAutofit/>
          </a:bodyPr>
          <a:lstStyle/>
          <a:p>
            <a:r>
              <a:rPr lang="en-US" sz="4400" cap="none" dirty="0" smtClean="0">
                <a:solidFill>
                  <a:schemeClr val="bg1"/>
                </a:solidFill>
                <a:latin typeface="+mn-lt"/>
                <a:ea typeface="Arial Black" charset="0"/>
                <a:cs typeface="Arial Black" charset="0"/>
              </a:rPr>
              <a:t>Challenge:</a:t>
            </a:r>
            <a:r>
              <a:rPr lang="en-US" sz="4400" b="0" cap="none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3600" b="0" cap="none" dirty="0" smtClean="0">
                <a:solidFill>
                  <a:schemeClr val="bg1"/>
                </a:solidFill>
                <a:latin typeface="+mn-lt"/>
              </a:rPr>
              <a:t>develop the ability to conceptualize and represent problems in a way that a computer can solve.</a:t>
            </a:r>
            <a:endParaRPr lang="en-US" sz="4400" b="0" cap="none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91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160</Words>
  <Application>Microsoft Macintosh PowerPoint</Application>
  <PresentationFormat>On-screen Show (4:3)</PresentationFormat>
  <Paragraphs>36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 Black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Challenge: develop the ability to conceptualize and represent problems in a way that a computer can solve.</vt:lpstr>
      <vt:lpstr>The ability to formulate a problem in a way that a computer can solve it is fundamental to the modern practice of engineering.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abel -</dc:creator>
  <cp:lastModifiedBy>Microsoft Office User</cp:lastModifiedBy>
  <cp:revision>90</cp:revision>
  <dcterms:created xsi:type="dcterms:W3CDTF">2016-12-23T17:44:16Z</dcterms:created>
  <dcterms:modified xsi:type="dcterms:W3CDTF">2017-09-07T00:03:46Z</dcterms:modified>
</cp:coreProperties>
</file>